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  <p:sldMasterId id="2147483698" r:id="rId3"/>
    <p:sldMasterId id="2147483715" r:id="rId4"/>
    <p:sldMasterId id="2147483734" r:id="rId5"/>
    <p:sldMasterId id="2147483751" r:id="rId6"/>
  </p:sldMasterIdLst>
  <p:notesMasterIdLst>
    <p:notesMasterId r:id="rId27"/>
  </p:notesMasterIdLst>
  <p:handoutMasterIdLst>
    <p:handoutMasterId r:id="rId28"/>
  </p:handoutMasterIdLst>
  <p:sldIdLst>
    <p:sldId id="279" r:id="rId7"/>
    <p:sldId id="256" r:id="rId8"/>
    <p:sldId id="288" r:id="rId9"/>
    <p:sldId id="280" r:id="rId10"/>
    <p:sldId id="257" r:id="rId11"/>
    <p:sldId id="276" r:id="rId12"/>
    <p:sldId id="277" r:id="rId13"/>
    <p:sldId id="281" r:id="rId14"/>
    <p:sldId id="270" r:id="rId15"/>
    <p:sldId id="261" r:id="rId16"/>
    <p:sldId id="263" r:id="rId17"/>
    <p:sldId id="262" r:id="rId18"/>
    <p:sldId id="283" r:id="rId19"/>
    <p:sldId id="282" r:id="rId20"/>
    <p:sldId id="269" r:id="rId21"/>
    <p:sldId id="264" r:id="rId22"/>
    <p:sldId id="285" r:id="rId23"/>
    <p:sldId id="274" r:id="rId24"/>
    <p:sldId id="278" r:id="rId25"/>
    <p:sldId id="287" r:id="rId26"/>
  </p:sldIdLst>
  <p:sldSz cx="12192000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53" autoAdjust="0"/>
  </p:normalViewPr>
  <p:slideViewPr>
    <p:cSldViewPr snapToGrid="0">
      <p:cViewPr varScale="1">
        <p:scale>
          <a:sx n="118" d="100"/>
          <a:sy n="118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249A50-5755-4AA4-B124-7A1A677DDB8E}" type="datetimeFigureOut">
              <a:rPr lang="en-US" smtClean="0"/>
              <a:t>25-Apr-18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207CFA-0F9A-4C16-934C-F8BF96974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43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7BA79-24AE-40CB-A7D3-1A5DC5FA0521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892"/>
            <a:ext cx="548640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027612-CE4F-456C-A5B9-C7D1408CB5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02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27612-CE4F-456C-A5B9-C7D1408CB5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8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sz="1200" dirty="0" smtClean="0"/>
              <a:t>2.1 </a:t>
            </a:r>
            <a:r>
              <a:rPr lang="en-US" sz="1200" dirty="0" smtClean="0"/>
              <a:t>GDPR – HTTPS on by default, HSTS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027612-CE4F-456C-A5B9-C7D1408CB5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sv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sv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4.sv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43EE18-BEC7-4A9D-89BE-F17855D1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5B5858-BF35-4D13-896F-6CD461E1E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69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2E5A70C5-52AC-409B-97F9-4C572349C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94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454717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586"/>
            <a:ext cx="12191999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1618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238" y="291068"/>
            <a:ext cx="1936283" cy="7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62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DAFD15F1-0678-421E-8A5E-D4ECF2CA5C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83613" y="6118656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812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26198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217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738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586"/>
            <a:ext cx="12192000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934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78AAFA-A130-4F66-B724-4DA224789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3E72AD5-CA28-4DAF-8E02-1E23120B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5990627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7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33B5C6-C868-41CD-A91F-7AC8D5723268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C42A31-EB0A-4D0B-BDF6-091E07E6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547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33B5C6-C868-41CD-A91F-7AC8D5723268}" type="datetimeFigureOut">
              <a:rPr lang="en-US" smtClean="0"/>
              <a:t>24-Apr-18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C42A31-EB0A-4D0B-BDF6-091E07E6F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060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537630-0B98-4A50-95D5-1640EFB18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F4BABD2-6A78-401C-AB02-4D991249D77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17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A4BA597-190A-4715-868C-B5BF18394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338" y="-7783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06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 userDrawn="1">
            <p:ph type="title" hasCustomPrompt="1"/>
          </p:nvPr>
        </p:nvSpPr>
        <p:spPr bwMode="auto">
          <a:xfrm>
            <a:off x="7141828" y="1629538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sz="quarter" idx="14" hasCustomPrompt="1"/>
          </p:nvPr>
        </p:nvSpPr>
        <p:spPr bwMode="auto">
          <a:xfrm>
            <a:off x="7141828" y="3447586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D127CE-B098-47A4-A27C-3AE2F05A18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6854662" cy="6855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284E52B-B50F-4DF6-8C97-1B8D98BA546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52891" y="141642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01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AFF29D20-4044-4B7A-A825-1032E39960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6202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CD700F32-7C7E-4E5E-A0A8-E297D6F238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5595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B25D7781-36E9-4AF9-89E0-950B11A69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27976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EE67983-6271-4A77-871B-78FF8DC8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6844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869EC48-FA87-4A44-AE88-E99F823D5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3531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E238CA48-B186-4C84-8CE2-03911AEDB3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55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9B0C114E-289D-48F4-A505-EB0BDA2A76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516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46D99B10-80A8-4DC6-9334-DE78BA840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33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F0FC152F-E85C-46FB-980D-2C207D7F21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241" y="6043943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649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33612230-6031-404B-A37D-72B5EBE3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06975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80760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410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9709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586"/>
            <a:ext cx="12192000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41434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AA05329-5416-4336-AE82-98B8515DC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7428F3-F438-443B-815A-0CBAEEA1E4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240" y="5990627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02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1AB85C-9558-4FB1-91E0-32BF3D487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929194-A8E6-4D83-9FFE-D0EEF48368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7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2FD15D-47F6-4A45-A154-C2F76CAD1E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7338" y="-7783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08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78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7338" y="2366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68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0590A26-5251-4FAD-BFE9-0B9FCB1A22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737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4620D145-1621-4EFB-8324-68C0292DD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1667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7A14220B-EA69-4F25-A586-874A43536E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6713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971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2797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200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28719" y="6118655"/>
            <a:ext cx="1468784" cy="4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82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28719" y="6118655"/>
            <a:ext cx="1468784" cy="4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35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8583" y="5900086"/>
            <a:ext cx="1605735" cy="8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33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241" y="6118656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66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1587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17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402C5B1D-EB9D-4790-9303-FE8AF0F6D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39068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5903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586"/>
            <a:ext cx="12192000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1465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9E8E2DA-3894-4783-92B1-475815D5E8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238" y="291068"/>
            <a:ext cx="1936283" cy="7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313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537630-0B98-4A50-95D5-1640EFB1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F4BABD2-6A78-401C-AB02-4D991249D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6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141828" y="1629538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141828" y="3447586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D127CE-B098-47A4-A27C-3AE2F05A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4662" cy="68556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284E52B-B50F-4DF6-8C97-1B8D98BA5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891" y="141642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43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AFF29D20-4044-4B7A-A825-1032E3996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3650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CD700F32-7C7E-4E5E-A0A8-E297D6F23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7656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B25D7781-36E9-4AF9-89E0-950B11A69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609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EE67983-6271-4A77-871B-78FF8DC8A4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7960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869EC48-FA87-4A44-AE88-E99F823D5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129912" y="6021695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6852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E89D1408-D758-4FB6-85DA-A5E5E8951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3000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E238CA48-B186-4C84-8CE2-03911AEDB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23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9B0C114E-289D-48F4-A505-EB0BDA2A7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5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46D99B10-80A8-4DC6-9334-DE78BA84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831103" y="5969231"/>
            <a:ext cx="1806857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306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F0FC152F-E85C-46FB-980D-2C207D7F2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241" y="6043943"/>
            <a:ext cx="1549708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498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060635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633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85015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586"/>
            <a:ext cx="12191999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11990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AA05329-5416-4336-AE82-98B8515D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77428F3-F438-443B-815A-0CBAEEA1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0" y="5990627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1AB85C-9558-4FB1-91E0-32BF3D4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929194-A8E6-4D83-9FFE-D0EEF483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80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D870950-B1E8-4979-A3A2-FCC2CBB9F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581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2FD15D-47F6-4A45-A154-C2F76CAD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338" y="-7783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03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15B5858-BF35-4D13-896F-6CD461E1EC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56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7338" y="-7783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7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33612230-6031-404B-A37D-72B5EBE329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4106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4620D145-1621-4EFB-8324-68C0292DD2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53439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402C5B1D-EB9D-4790-9303-FE8AF0F6DE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4866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E89D1408-D758-4FB6-85DA-A5E5E8951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08213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BD870950-B1E8-4979-A3A2-FCC2CBB9F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65787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773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EAC3B963-E166-4AB0-A4A0-3A019C3F39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00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CE6C9F3F-B817-4BD0-906A-C5AAA1132E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56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EAC3B963-E166-4AB0-A4A0-3A019C3F3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9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2E5A70C5-52AC-409B-97F9-4C572349C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10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DAFD15F1-0678-421E-8A5E-D4ECF2CA5C1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83613" y="6118656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184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42065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070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77927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586"/>
            <a:ext cx="12191999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59226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78AAFA-A130-4F66-B724-4DA2247898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3E72AD5-CA28-4DAF-8E02-1E23120B58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9240" y="5990627"/>
            <a:ext cx="1861581" cy="6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59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87"/>
            <a:ext cx="12192000" cy="68589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43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4013" y="470067"/>
            <a:ext cx="1423303" cy="30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7338" y="2366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86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0590A26-5251-4FAD-BFE9-0B9FCB1A22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182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CE6C9F3F-B817-4BD0-906A-C5AAA1132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9315" y="6043943"/>
            <a:ext cx="1494041" cy="5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8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7A14220B-EA69-4F25-A586-874A43536E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10331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1320078E-5E7D-452E-B4A2-520DD0DC93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1335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838AD3EE-9614-4D8C-A1FC-DBF48507F1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85069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A75A6FFA-DE72-4745-ACA7-EF0AAC4677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04614" y="6072474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1219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28719" y="6118655"/>
            <a:ext cx="1468784" cy="4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51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3E8E08DA-2F2B-45C9-A564-36DB6D8350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428719" y="6118655"/>
            <a:ext cx="1468784" cy="49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5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8583" y="5900086"/>
            <a:ext cx="1605735" cy="80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62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241" y="6118656"/>
            <a:ext cx="1468781" cy="49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6403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54472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186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0" y="1744071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352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8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54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546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308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011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dentityserver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eveloper.okta.com/" TargetMode="External"/><Relationship Id="rId4" Type="http://schemas.openxmlformats.org/officeDocument/2006/relationships/hyperlink" Target="https://auth0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llery.io/" TargetMode="External"/><Relationship Id="rId2" Type="http://schemas.openxmlformats.org/officeDocument/2006/relationships/hyperlink" Target="https://loader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atling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apis.org/" TargetMode="External"/><Relationship Id="rId2" Type="http://schemas.openxmlformats.org/officeDocument/2006/relationships/hyperlink" Target="http://swagger.io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fanprodan/AspNetCoreRateLimit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github.com/v3/" TargetMode="External"/><Relationship Id="rId3" Type="http://schemas.openxmlformats.org/officeDocument/2006/relationships/hyperlink" Target="https://ionwg.org/" TargetMode="External"/><Relationship Id="rId7" Type="http://schemas.openxmlformats.org/officeDocument/2006/relationships/hyperlink" Target="https://dev.twitter.com/rest/public" TargetMode="External"/><Relationship Id="rId12" Type="http://schemas.openxmlformats.org/officeDocument/2006/relationships/hyperlink" Target="https://github.com/miroslavpopovic/production-ready-apis-sample-2.1" TargetMode="External"/><Relationship Id="rId2" Type="http://schemas.openxmlformats.org/officeDocument/2006/relationships/hyperlink" Target="https://github.com/Microsoft/api-guideline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graphql.org/" TargetMode="External"/><Relationship Id="rId11" Type="http://schemas.openxmlformats.org/officeDocument/2006/relationships/hyperlink" Target="https://github.com/nbarbettini/BeautifulRestApi" TargetMode="External"/><Relationship Id="rId5" Type="http://schemas.openxmlformats.org/officeDocument/2006/relationships/hyperlink" Target="http://json-schema.org/" TargetMode="External"/><Relationship Id="rId10" Type="http://schemas.openxmlformats.org/officeDocument/2006/relationships/hyperlink" Target="https://www.twilio.com/docs/api/rest" TargetMode="External"/><Relationship Id="rId4" Type="http://schemas.openxmlformats.org/officeDocument/2006/relationships/hyperlink" Target="http://jsonapi.org/" TargetMode="External"/><Relationship Id="rId9" Type="http://schemas.openxmlformats.org/officeDocument/2006/relationships/hyperlink" Target="https://stripe.com/docs/api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iroslavpopovic.com/" TargetMode="Externa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iroslavpopovic.com/" TargetMode="External"/><Relationship Id="rId1" Type="http://schemas.openxmlformats.org/officeDocument/2006/relationships/slideLayout" Target="../slideLayouts/slideLayout7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s.msdn.microsoft.com/webdev/2018/04/12/asp-net-core-2-1-0-preview2-now-available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9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286943"/>
          </a:xfrm>
        </p:spPr>
        <p:txBody>
          <a:bodyPr/>
          <a:lstStyle/>
          <a:p>
            <a:r>
              <a:rPr lang="en-US" sz="3200" dirty="0" smtClean="0"/>
              <a:t>HTTPS</a:t>
            </a:r>
            <a:endParaRPr lang="en-US" sz="3200" dirty="0" smtClean="0"/>
          </a:p>
          <a:p>
            <a:r>
              <a:rPr lang="en-US" sz="3200" dirty="0" smtClean="0"/>
              <a:t>OAuth </a:t>
            </a:r>
            <a:r>
              <a:rPr lang="en-US" sz="3200" dirty="0" smtClean="0"/>
              <a:t>2.0</a:t>
            </a:r>
          </a:p>
          <a:p>
            <a:pPr lvl="1"/>
            <a:r>
              <a:rPr lang="en-US" sz="2416" dirty="0" smtClean="0"/>
              <a:t>Token based authentication</a:t>
            </a:r>
          </a:p>
          <a:p>
            <a:r>
              <a:rPr lang="en-US" sz="3200" dirty="0" smtClean="0"/>
              <a:t>Identity </a:t>
            </a:r>
            <a:r>
              <a:rPr lang="en-US" sz="3200" dirty="0"/>
              <a:t>Server 4 </a:t>
            </a:r>
            <a:endParaRPr lang="en-US" sz="3200" dirty="0" smtClean="0"/>
          </a:p>
          <a:p>
            <a:pPr lvl="1"/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://identityserver.io</a:t>
            </a:r>
            <a:r>
              <a:rPr lang="en-US" sz="2400" dirty="0" smtClean="0">
                <a:hlinkClick r:id="rId3"/>
              </a:rPr>
              <a:t>/</a:t>
            </a:r>
            <a:r>
              <a:rPr lang="en-US" sz="2400" dirty="0" smtClean="0"/>
              <a:t> </a:t>
            </a:r>
          </a:p>
          <a:p>
            <a:r>
              <a:rPr lang="en-US" sz="3200" dirty="0" smtClean="0"/>
              <a:t>Third party</a:t>
            </a:r>
          </a:p>
          <a:p>
            <a:pPr lvl="1"/>
            <a:r>
              <a:rPr lang="en-US" sz="2400" dirty="0" smtClean="0"/>
              <a:t>Auth0 </a:t>
            </a:r>
            <a:r>
              <a:rPr lang="en-US" sz="2400" dirty="0"/>
              <a:t>- </a:t>
            </a:r>
            <a:r>
              <a:rPr lang="en-US" sz="2400" dirty="0">
                <a:hlinkClick r:id="rId4"/>
              </a:rPr>
              <a:t>https://auth0.com</a:t>
            </a:r>
            <a:r>
              <a:rPr lang="en-US" sz="2400" dirty="0" smtClean="0">
                <a:hlinkClick r:id="rId4"/>
              </a:rPr>
              <a:t>/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Okta</a:t>
            </a:r>
            <a:r>
              <a:rPr lang="en-US" sz="2400" dirty="0"/>
              <a:t> - </a:t>
            </a:r>
            <a:r>
              <a:rPr lang="en-US" sz="2400" dirty="0">
                <a:hlinkClick r:id="rId5"/>
              </a:rPr>
              <a:t>https://developer.okta.com</a:t>
            </a:r>
            <a:r>
              <a:rPr lang="en-US" sz="2400" dirty="0" smtClean="0">
                <a:hlinkClick r:id="rId5"/>
              </a:rPr>
              <a:t>/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6318069" y="1296006"/>
            <a:ext cx="414695" cy="306467"/>
          </a:xfrm>
          <a:prstGeom prst="roundRect">
            <a:avLst/>
          </a:prstGeom>
          <a:solidFill>
            <a:srgbClr val="00AEEF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6928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3992440"/>
          </a:xfrm>
        </p:spPr>
        <p:txBody>
          <a:bodyPr/>
          <a:lstStyle/>
          <a:p>
            <a:r>
              <a:rPr lang="en-US" dirty="0" smtClean="0"/>
              <a:t>Unit </a:t>
            </a:r>
            <a:r>
              <a:rPr lang="en-US" dirty="0" smtClean="0"/>
              <a:t>testing &amp; integration </a:t>
            </a:r>
            <a:r>
              <a:rPr lang="en-US" dirty="0" smtClean="0"/>
              <a:t>testing</a:t>
            </a:r>
          </a:p>
          <a:p>
            <a:r>
              <a:rPr lang="en-US" dirty="0"/>
              <a:t>M</a:t>
            </a:r>
            <a:r>
              <a:rPr lang="en-US" dirty="0" smtClean="0"/>
              <a:t>anual testing</a:t>
            </a:r>
          </a:p>
          <a:p>
            <a:pPr lvl="1"/>
            <a:r>
              <a:rPr lang="en-US" dirty="0" smtClean="0"/>
              <a:t>Tools: Postman</a:t>
            </a:r>
            <a:r>
              <a:rPr lang="en-US" dirty="0" smtClean="0"/>
              <a:t>, Fiddler…</a:t>
            </a:r>
            <a:endParaRPr lang="sr-Latn-BA" dirty="0" smtClean="0"/>
          </a:p>
          <a:p>
            <a:r>
              <a:rPr lang="en-US" dirty="0"/>
              <a:t>Stress/load testing 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://loader.io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3"/>
              </a:rPr>
              <a:t>https://artillery.io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, </a:t>
            </a:r>
            <a:r>
              <a:rPr lang="en-US" dirty="0">
                <a:hlinkClick r:id="rId4"/>
              </a:rPr>
              <a:t>https://gatling.io</a:t>
            </a:r>
            <a:r>
              <a:rPr lang="en-US" dirty="0" smtClean="0">
                <a:hlinkClick r:id="rId4"/>
              </a:rPr>
              <a:t>/</a:t>
            </a:r>
            <a:r>
              <a:rPr lang="sr-Latn-BA" dirty="0" smtClean="0"/>
              <a:t> </a:t>
            </a:r>
            <a:r>
              <a:rPr lang="en-US" dirty="0" smtClean="0"/>
              <a:t>…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51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 smtClean="0">
                <a:hlinkClick r:id="rId2"/>
              </a:rPr>
              <a:t>http://swagger.io/</a:t>
            </a:r>
            <a:r>
              <a:rPr lang="sr-Latn-BA" sz="3200" dirty="0" smtClean="0"/>
              <a:t> -&gt; </a:t>
            </a:r>
            <a:r>
              <a:rPr lang="sr-Latn-BA" sz="3200" dirty="0" smtClean="0">
                <a:hlinkClick r:id="rId3"/>
              </a:rPr>
              <a:t>https://www.openapis.org/</a:t>
            </a:r>
            <a:r>
              <a:rPr lang="sr-Latn-BA" sz="3200" dirty="0" smtClean="0"/>
              <a:t> </a:t>
            </a:r>
          </a:p>
          <a:p>
            <a:r>
              <a:rPr lang="sr-Latn-BA" sz="3200" dirty="0" smtClean="0"/>
              <a:t>Swagger -&gt; Open API Specification 3.0</a:t>
            </a:r>
            <a:endParaRPr lang="en-US" sz="3200" dirty="0" smtClean="0"/>
          </a:p>
          <a:p>
            <a:r>
              <a:rPr lang="en-US" sz="3200" dirty="0" smtClean="0"/>
              <a:t>API </a:t>
            </a:r>
            <a:r>
              <a:rPr lang="en-US" sz="3200" dirty="0" smtClean="0"/>
              <a:t>framework</a:t>
            </a:r>
          </a:p>
          <a:p>
            <a:pPr lvl="1"/>
            <a:r>
              <a:rPr lang="en-US" sz="2400" dirty="0" smtClean="0"/>
              <a:t>Docs</a:t>
            </a:r>
          </a:p>
          <a:p>
            <a:pPr lvl="1"/>
            <a:r>
              <a:rPr lang="sr-Latn-BA" sz="2400" dirty="0" smtClean="0"/>
              <a:t>Define</a:t>
            </a:r>
            <a:r>
              <a:rPr lang="en-US" sz="2400" dirty="0" smtClean="0"/>
              <a:t> </a:t>
            </a:r>
            <a:r>
              <a:rPr lang="en-US" sz="2400" dirty="0" smtClean="0"/>
              <a:t>an API</a:t>
            </a:r>
          </a:p>
          <a:p>
            <a:pPr lvl="1"/>
            <a:r>
              <a:rPr lang="sr-Latn-BA" sz="2400" dirty="0" smtClean="0"/>
              <a:t>Automate </a:t>
            </a:r>
            <a:r>
              <a:rPr lang="en-US" sz="2400" dirty="0" smtClean="0"/>
              <a:t>API testing</a:t>
            </a:r>
            <a:endParaRPr lang="sr-Latn-BA" sz="2400" dirty="0"/>
          </a:p>
          <a:p>
            <a:pPr lvl="1"/>
            <a:r>
              <a:rPr lang="sr-Latn-BA" sz="2400" dirty="0" smtClean="0"/>
              <a:t>C</a:t>
            </a:r>
            <a:r>
              <a:rPr lang="en-US" sz="2400" dirty="0" smtClean="0"/>
              <a:t>ode generation</a:t>
            </a:r>
          </a:p>
          <a:p>
            <a:pPr lvl="1"/>
            <a:r>
              <a:rPr lang="sr-Latn-BA" sz="2400" dirty="0" smtClean="0"/>
              <a:t>..</a:t>
            </a:r>
            <a:r>
              <a:rPr lang="en-US" sz="2400" dirty="0" smtClean="0"/>
              <a:t>.</a:t>
            </a:r>
          </a:p>
          <a:p>
            <a:r>
              <a:rPr lang="en-US" sz="3200" dirty="0" smtClean="0"/>
              <a:t>Swashbuckle </a:t>
            </a:r>
            <a:r>
              <a:rPr lang="sr-Latn-BA" sz="3200" dirty="0"/>
              <a:t>(or NSwag)</a:t>
            </a:r>
            <a:r>
              <a:rPr lang="en-US" sz="3200" dirty="0" smtClean="0"/>
              <a:t> NuGet</a:t>
            </a:r>
            <a:r>
              <a:rPr lang="sr-Latn-BA" sz="3200" dirty="0" smtClean="0"/>
              <a:t> </a:t>
            </a:r>
            <a:r>
              <a:rPr lang="en-US" sz="3200" dirty="0" smtClean="0"/>
              <a:t>and Swagger UI</a:t>
            </a:r>
          </a:p>
        </p:txBody>
      </p:sp>
    </p:spTree>
    <p:extLst>
      <p:ext uri="{BB962C8B-B14F-4D97-AF65-F5344CB8AC3E}">
        <p14:creationId xmlns:p14="http://schemas.microsoft.com/office/powerpoint/2010/main" val="29531901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done!</a:t>
            </a:r>
            <a:br>
              <a:rPr lang="en-US" dirty="0" smtClean="0"/>
            </a:br>
            <a:r>
              <a:rPr lang="en-US" dirty="0" smtClean="0"/>
              <a:t>Vacation time…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9" r="16529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49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Usage </a:t>
            </a:r>
            <a:r>
              <a:rPr lang="en-US" dirty="0" smtClean="0"/>
              <a:t>limiting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664897"/>
          </a:xfrm>
        </p:spPr>
        <p:txBody>
          <a:bodyPr/>
          <a:lstStyle/>
          <a:p>
            <a:r>
              <a:rPr lang="en-US" dirty="0" smtClean="0"/>
              <a:t>Limit per token</a:t>
            </a:r>
          </a:p>
          <a:p>
            <a:pPr lvl="1"/>
            <a:r>
              <a:rPr lang="en-US" dirty="0" smtClean="0"/>
              <a:t>With middleware (or </a:t>
            </a:r>
            <a:r>
              <a:rPr lang="en-US" dirty="0" smtClean="0"/>
              <a:t>action </a:t>
            </a:r>
            <a:r>
              <a:rPr lang="en-US" dirty="0" smtClean="0"/>
              <a:t>filter)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github.com/stefanprodan/AspNetCoreRateLimit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Limit per Client IP</a:t>
            </a:r>
          </a:p>
          <a:p>
            <a:pPr lvl="1"/>
            <a:r>
              <a:rPr lang="en-US" dirty="0" smtClean="0"/>
              <a:t>Limit per Client ID 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26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smtClean="0"/>
              <a:t>URL</a:t>
            </a:r>
          </a:p>
          <a:p>
            <a:pPr lvl="1"/>
            <a:r>
              <a:rPr lang="en-US" sz="2400" dirty="0" smtClean="0"/>
              <a:t>/</a:t>
            </a:r>
            <a:r>
              <a:rPr lang="en-US" sz="2400" dirty="0" err="1" smtClean="0"/>
              <a:t>api</a:t>
            </a:r>
            <a:r>
              <a:rPr lang="en-US" sz="2400" dirty="0" smtClean="0"/>
              <a:t>/v2/games/</a:t>
            </a:r>
          </a:p>
          <a:p>
            <a:r>
              <a:rPr lang="en-US" sz="3200" dirty="0" smtClean="0"/>
              <a:t>Query string</a:t>
            </a:r>
          </a:p>
          <a:p>
            <a:pPr lvl="1"/>
            <a:r>
              <a:rPr lang="en-US" sz="2400" dirty="0" smtClean="0"/>
              <a:t>/</a:t>
            </a:r>
            <a:r>
              <a:rPr lang="en-US" sz="2400" dirty="0" err="1" smtClean="0"/>
              <a:t>api</a:t>
            </a:r>
            <a:r>
              <a:rPr lang="en-US" sz="2400" dirty="0" smtClean="0"/>
              <a:t>/</a:t>
            </a:r>
            <a:r>
              <a:rPr lang="en-US" sz="2400" dirty="0" err="1" smtClean="0"/>
              <a:t>games?api-version</a:t>
            </a:r>
            <a:r>
              <a:rPr lang="en-US" sz="2400" dirty="0" smtClean="0"/>
              <a:t>=2</a:t>
            </a:r>
          </a:p>
          <a:p>
            <a:r>
              <a:rPr lang="en-US" sz="3200" dirty="0" smtClean="0"/>
              <a:t>Custom request header</a:t>
            </a:r>
            <a:endParaRPr lang="en-US" sz="3200" dirty="0"/>
          </a:p>
          <a:p>
            <a:pPr lvl="1"/>
            <a:r>
              <a:rPr lang="en-US" sz="1600" dirty="0" err="1" smtClean="0">
                <a:latin typeface="Consolas" panose="020B0609020204030204" pitchFamily="49" charset="0"/>
              </a:rPr>
              <a:t>api</a:t>
            </a:r>
            <a:r>
              <a:rPr lang="en-US" sz="1600" dirty="0" smtClean="0">
                <a:latin typeface="Consolas" panose="020B0609020204030204" pitchFamily="49" charset="0"/>
              </a:rPr>
              <a:t>-version: 2</a:t>
            </a:r>
          </a:p>
          <a:p>
            <a:r>
              <a:rPr lang="en-US" sz="3200" dirty="0" smtClean="0"/>
              <a:t>Accept header</a:t>
            </a:r>
          </a:p>
          <a:p>
            <a:pPr lvl="1"/>
            <a:r>
              <a:rPr lang="en-US" sz="1600" dirty="0" smtClean="0">
                <a:latin typeface="Consolas" panose="020B0609020204030204" pitchFamily="49" charset="0"/>
              </a:rPr>
              <a:t>Accept</a:t>
            </a:r>
            <a:r>
              <a:rPr lang="en-US" sz="1600" dirty="0">
                <a:latin typeface="Consolas" panose="020B0609020204030204" pitchFamily="49" charset="0"/>
              </a:rPr>
              <a:t>: </a:t>
            </a:r>
            <a:r>
              <a:rPr lang="en-US" sz="1600" dirty="0" smtClean="0">
                <a:latin typeface="Consolas" panose="020B0609020204030204" pitchFamily="49" charset="0"/>
              </a:rPr>
              <a:t>application/</a:t>
            </a:r>
            <a:r>
              <a:rPr lang="en-US" sz="1600" dirty="0" err="1" smtClean="0">
                <a:latin typeface="Consolas" panose="020B0609020204030204" pitchFamily="49" charset="0"/>
              </a:rPr>
              <a:t>json;v</a:t>
            </a:r>
            <a:r>
              <a:rPr lang="en-US" sz="1600" dirty="0" smtClean="0">
                <a:latin typeface="Consolas" panose="020B0609020204030204" pitchFamily="49" charset="0"/>
              </a:rPr>
              <a:t>=2</a:t>
            </a:r>
            <a:endParaRPr lang="en-US" sz="2400" dirty="0">
              <a:latin typeface="Consolas" panose="020B0609020204030204" pitchFamily="49" charset="0"/>
            </a:endParaRPr>
          </a:p>
          <a:p>
            <a:r>
              <a:rPr lang="en-US" sz="3200" dirty="0" err="1" smtClean="0"/>
              <a:t>Microsoft.AspNetCore.Mvc.Versioning</a:t>
            </a:r>
            <a:endParaRPr lang="en-US" sz="3200" dirty="0" smtClean="0"/>
          </a:p>
          <a:p>
            <a:pPr lvl="1"/>
            <a:r>
              <a:rPr lang="en-US" sz="2400" dirty="0" smtClean="0"/>
              <a:t>Supports all types, query string by default (?</a:t>
            </a:r>
            <a:r>
              <a:rPr lang="en-US" sz="2400" dirty="0" err="1" smtClean="0"/>
              <a:t>api</a:t>
            </a:r>
            <a:r>
              <a:rPr lang="en-US" sz="2400" dirty="0" smtClean="0"/>
              <a:t>-version=2)</a:t>
            </a:r>
          </a:p>
        </p:txBody>
      </p:sp>
    </p:spTree>
    <p:extLst>
      <p:ext uri="{BB962C8B-B14F-4D97-AF65-F5344CB8AC3E}">
        <p14:creationId xmlns:p14="http://schemas.microsoft.com/office/powerpoint/2010/main" val="18121809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up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33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github.com/Microsoft/api-guidelines</a:t>
            </a:r>
            <a:r>
              <a:rPr lang="en-US" sz="2400" dirty="0" smtClean="0"/>
              <a:t> </a:t>
            </a:r>
            <a:endParaRPr lang="sr-Latn-BA" sz="2400" dirty="0" smtClean="0"/>
          </a:p>
          <a:p>
            <a:r>
              <a:rPr lang="sr-Latn-BA" sz="2400" dirty="0" smtClean="0"/>
              <a:t>Specifikacije</a:t>
            </a:r>
            <a:endParaRPr lang="en-US" sz="2400" dirty="0"/>
          </a:p>
          <a:p>
            <a:pPr lvl="1"/>
            <a:r>
              <a:rPr lang="en-US" sz="1800" dirty="0" smtClean="0"/>
              <a:t>HATEOAS – Hypermedia as the Engine of Application State</a:t>
            </a:r>
          </a:p>
          <a:p>
            <a:pPr lvl="1"/>
            <a:r>
              <a:rPr lang="en-US" sz="1800" dirty="0">
                <a:hlinkClick r:id="rId3"/>
              </a:rPr>
              <a:t>https://ionwg.org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smtClean="0"/>
              <a:t> - The ION Hypermedia Type</a:t>
            </a:r>
          </a:p>
          <a:p>
            <a:pPr lvl="1"/>
            <a:r>
              <a:rPr lang="en-US" sz="1800" dirty="0">
                <a:hlinkClick r:id="rId4"/>
              </a:rPr>
              <a:t>http://jsonapi.org</a:t>
            </a:r>
            <a:r>
              <a:rPr lang="en-US" sz="1800" dirty="0" smtClean="0">
                <a:hlinkClick r:id="rId4"/>
              </a:rPr>
              <a:t>/</a:t>
            </a:r>
            <a:r>
              <a:rPr lang="en-US" sz="1800" dirty="0" smtClean="0"/>
              <a:t> - JSON API Specification</a:t>
            </a:r>
          </a:p>
          <a:p>
            <a:pPr lvl="1"/>
            <a:r>
              <a:rPr lang="en-US" sz="1800" dirty="0">
                <a:hlinkClick r:id="rId5"/>
              </a:rPr>
              <a:t>http://json-schema.org</a:t>
            </a:r>
            <a:r>
              <a:rPr lang="en-US" sz="1800" dirty="0" smtClean="0">
                <a:hlinkClick r:id="rId5"/>
              </a:rPr>
              <a:t>/</a:t>
            </a:r>
            <a:r>
              <a:rPr lang="en-US" sz="1800" dirty="0" smtClean="0"/>
              <a:t> - JSON (Hyper-)Schema</a:t>
            </a:r>
            <a:r>
              <a:rPr lang="sr-Latn-BA" sz="1800" dirty="0" smtClean="0"/>
              <a:t>...</a:t>
            </a:r>
            <a:endParaRPr lang="en-US" sz="1800" dirty="0" smtClean="0"/>
          </a:p>
          <a:p>
            <a:r>
              <a:rPr lang="en-US" sz="2400" dirty="0">
                <a:hlinkClick r:id="rId6"/>
              </a:rPr>
              <a:t>http://graphql.org</a:t>
            </a:r>
            <a:r>
              <a:rPr lang="en-US" sz="2400" dirty="0" smtClean="0">
                <a:hlinkClick r:id="rId6"/>
              </a:rPr>
              <a:t>/</a:t>
            </a:r>
            <a:r>
              <a:rPr lang="en-US" sz="2400" dirty="0" smtClean="0"/>
              <a:t> - </a:t>
            </a:r>
            <a:r>
              <a:rPr lang="en-US" sz="2400" dirty="0" err="1" smtClean="0"/>
              <a:t>GraphQL</a:t>
            </a:r>
            <a:endParaRPr lang="en-US" sz="2400" dirty="0" smtClean="0"/>
          </a:p>
          <a:p>
            <a:r>
              <a:rPr lang="en-US" sz="2400" dirty="0" smtClean="0"/>
              <a:t>APIs</a:t>
            </a:r>
          </a:p>
          <a:p>
            <a:pPr lvl="1"/>
            <a:r>
              <a:rPr lang="en-US" sz="1800" dirty="0">
                <a:hlinkClick r:id="rId7"/>
              </a:rPr>
              <a:t>https://</a:t>
            </a:r>
            <a:r>
              <a:rPr lang="en-US" sz="1800" dirty="0" smtClean="0">
                <a:hlinkClick r:id="rId7"/>
              </a:rPr>
              <a:t>dev.twitter.com/rest/public</a:t>
            </a:r>
            <a:r>
              <a:rPr lang="en-US" sz="1800" dirty="0" smtClean="0"/>
              <a:t> - Twitter REST</a:t>
            </a:r>
            <a:endParaRPr lang="en-US" sz="1800" dirty="0"/>
          </a:p>
          <a:p>
            <a:pPr lvl="1"/>
            <a:r>
              <a:rPr lang="en-US" sz="1800" dirty="0">
                <a:hlinkClick r:id="rId8"/>
              </a:rPr>
              <a:t>https://developer.github.com/v3</a:t>
            </a:r>
            <a:r>
              <a:rPr lang="en-US" sz="1800" dirty="0" smtClean="0">
                <a:hlinkClick r:id="rId8"/>
              </a:rPr>
              <a:t>/</a:t>
            </a:r>
            <a:r>
              <a:rPr lang="en-US" sz="1800" dirty="0" smtClean="0"/>
              <a:t> - GitHub REST / v4 </a:t>
            </a:r>
            <a:r>
              <a:rPr lang="en-US" sz="1800" dirty="0" err="1" smtClean="0"/>
              <a:t>GraphQL</a:t>
            </a:r>
            <a:endParaRPr lang="en-US" sz="1800" dirty="0" smtClean="0"/>
          </a:p>
          <a:p>
            <a:pPr lvl="1"/>
            <a:r>
              <a:rPr lang="en-US" sz="1800" dirty="0">
                <a:hlinkClick r:id="rId9"/>
              </a:rPr>
              <a:t>https://</a:t>
            </a:r>
            <a:r>
              <a:rPr lang="en-US" sz="1800" dirty="0" smtClean="0">
                <a:hlinkClick r:id="rId9"/>
              </a:rPr>
              <a:t>stripe.com/docs/api</a:t>
            </a:r>
            <a:r>
              <a:rPr lang="en-US" sz="1800" dirty="0" smtClean="0"/>
              <a:t> - Stripe</a:t>
            </a:r>
          </a:p>
          <a:p>
            <a:pPr lvl="1"/>
            <a:r>
              <a:rPr lang="en-US" sz="1800" dirty="0">
                <a:hlinkClick r:id="rId10"/>
              </a:rPr>
              <a:t>https://</a:t>
            </a:r>
            <a:r>
              <a:rPr lang="en-US" sz="1800" dirty="0" smtClean="0">
                <a:hlinkClick r:id="rId10"/>
              </a:rPr>
              <a:t>www.twilio.com/docs/api/rest</a:t>
            </a:r>
            <a:r>
              <a:rPr lang="en-US" sz="1800" dirty="0" smtClean="0"/>
              <a:t> - Twilio</a:t>
            </a:r>
          </a:p>
          <a:p>
            <a:r>
              <a:rPr lang="en-US" sz="2400" dirty="0" smtClean="0">
                <a:hlinkClick r:id="rId11"/>
              </a:rPr>
              <a:t>https</a:t>
            </a:r>
            <a:r>
              <a:rPr lang="en-US" sz="2400" dirty="0">
                <a:hlinkClick r:id="rId11"/>
              </a:rPr>
              <a:t>://</a:t>
            </a:r>
            <a:r>
              <a:rPr lang="en-US" sz="2400" dirty="0" smtClean="0">
                <a:hlinkClick r:id="rId11"/>
              </a:rPr>
              <a:t>github.com/nbarbettini/BeautifulRestApi</a:t>
            </a:r>
            <a:r>
              <a:rPr lang="sr-Latn-BA" sz="2400" dirty="0" smtClean="0"/>
              <a:t> </a:t>
            </a:r>
            <a:r>
              <a:rPr lang="sr-Latn-BA" sz="2584" dirty="0" smtClean="0"/>
              <a:t>- samples and video course</a:t>
            </a:r>
            <a:endParaRPr lang="en-US" sz="2584" dirty="0" smtClean="0"/>
          </a:p>
          <a:p>
            <a:pPr lvl="1"/>
            <a:endParaRPr lang="sr-Latn-BA" sz="1800" dirty="0" smtClean="0"/>
          </a:p>
          <a:p>
            <a:r>
              <a:rPr lang="en-US" sz="2400" dirty="0">
                <a:hlinkClick r:id="rId12"/>
              </a:rPr>
              <a:t>https://</a:t>
            </a:r>
            <a:r>
              <a:rPr lang="en-US" sz="2400" dirty="0" smtClean="0">
                <a:hlinkClick r:id="rId12"/>
              </a:rPr>
              <a:t>github.com/miroslavpopovic/production-ready-apis-sample-2.1</a:t>
            </a:r>
            <a:r>
              <a:rPr lang="sr-Latn-BA" sz="2400" dirty="0" smtClean="0"/>
              <a:t> 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420172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9239" y="5889355"/>
            <a:ext cx="2249205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@miroslavpopovic</a:t>
            </a:r>
            <a:endParaRPr lang="en-US" sz="1200" dirty="0"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hlinkClick r:id="rId2"/>
              </a:rPr>
              <a:t>https:</a:t>
            </a:r>
            <a:r>
              <a:rPr lang="en-US" sz="1200" dirty="0" smtClean="0">
                <a:sym typeface="Wingdings" panose="05000000000000000000" pitchFamily="2" charset="2"/>
                <a:hlinkClick r:id="rId2"/>
              </a:rPr>
              <a:t>//miroslavpopovic.com</a:t>
            </a:r>
            <a:endParaRPr lang="en-US" sz="12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207987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1905876"/>
            <a:ext cx="4840694" cy="2587970"/>
          </a:xfrm>
        </p:spPr>
        <p:txBody>
          <a:bodyPr/>
          <a:lstStyle/>
          <a:p>
            <a:pPr algn="ctr"/>
            <a:r>
              <a:rPr lang="en-US" sz="4400" dirty="0" smtClean="0"/>
              <a:t>Building </a:t>
            </a:r>
            <a:br>
              <a:rPr lang="en-US" sz="4400" dirty="0" smtClean="0"/>
            </a:br>
            <a:r>
              <a:rPr lang="en-US" sz="4400" dirty="0" smtClean="0"/>
              <a:t>production-ready </a:t>
            </a:r>
            <a:br>
              <a:rPr lang="en-US" sz="4400" dirty="0" smtClean="0"/>
            </a:br>
            <a:r>
              <a:rPr lang="en-US" sz="4400" dirty="0" smtClean="0"/>
              <a:t>APIs with </a:t>
            </a:r>
            <a:br>
              <a:rPr lang="en-US" sz="4400" dirty="0" smtClean="0"/>
            </a:br>
            <a:r>
              <a:rPr lang="en-US" sz="4400" dirty="0" smtClean="0"/>
              <a:t>ASP.NET Core 2.1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4"/>
          </p:nvPr>
        </p:nvSpPr>
        <p:spPr>
          <a:xfrm>
            <a:off x="269302" y="4611923"/>
            <a:ext cx="4840694" cy="717249"/>
          </a:xfrm>
        </p:spPr>
        <p:txBody>
          <a:bodyPr/>
          <a:lstStyle/>
          <a:p>
            <a:pPr algn="ctr"/>
            <a:r>
              <a:rPr lang="en-US" sz="2800" dirty="0" smtClean="0"/>
              <a:t>Miroslav Popović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565046" y="6038825"/>
            <a:ext cx="2249205" cy="7048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</a:rPr>
              <a:t>@miroslavpopovic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https:</a:t>
            </a:r>
            <a:r>
              <a:rPr lang="en-US" sz="12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anose="05000000000000000000" pitchFamily="2" charset="2"/>
                <a:hlinkClick r:id="rId2"/>
              </a:rPr>
              <a:t>//miroslavpopovic.com</a:t>
            </a:r>
            <a:endParaRPr lang="en-US" sz="12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9668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087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015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887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REST(</a:t>
            </a:r>
            <a:r>
              <a:rPr lang="en-US" dirty="0" err="1" smtClean="0"/>
              <a:t>ful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589846"/>
          </a:xfrm>
        </p:spPr>
        <p:txBody>
          <a:bodyPr/>
          <a:lstStyle/>
          <a:p>
            <a:r>
              <a:rPr lang="en-US" dirty="0" smtClean="0"/>
              <a:t>REST </a:t>
            </a:r>
          </a:p>
          <a:p>
            <a:pPr lvl="1"/>
            <a:r>
              <a:rPr lang="en-US" dirty="0" smtClean="0"/>
              <a:t>architecture type that’s using the existing web infrastructure</a:t>
            </a:r>
          </a:p>
          <a:p>
            <a:r>
              <a:rPr lang="en-US" dirty="0" smtClean="0"/>
              <a:t>RESTful</a:t>
            </a:r>
          </a:p>
          <a:p>
            <a:pPr lvl="1"/>
            <a:r>
              <a:rPr lang="en-US" dirty="0" smtClean="0"/>
              <a:t>services that implement REST architecture</a:t>
            </a:r>
          </a:p>
          <a:p>
            <a:r>
              <a:rPr lang="en-US" dirty="0" smtClean="0"/>
              <a:t>Web resources – identified with </a:t>
            </a:r>
            <a:r>
              <a:rPr lang="en-US" dirty="0" smtClean="0"/>
              <a:t>URL</a:t>
            </a:r>
            <a:r>
              <a:rPr lang="en-US" dirty="0" smtClean="0"/>
              <a:t> </a:t>
            </a:r>
            <a:r>
              <a:rPr lang="en-US" dirty="0" smtClean="0"/>
              <a:t>address</a:t>
            </a:r>
          </a:p>
          <a:p>
            <a:r>
              <a:rPr lang="en-US" dirty="0" smtClean="0"/>
              <a:t>HTTP verbs – GET, POST, PUT, DELETE, PATCH…</a:t>
            </a:r>
          </a:p>
          <a:p>
            <a:r>
              <a:rPr lang="en-US" dirty="0" smtClean="0"/>
              <a:t>JSON or XML</a:t>
            </a:r>
          </a:p>
          <a:p>
            <a:r>
              <a:rPr lang="en-US" dirty="0" smtClean="0"/>
              <a:t>Strict </a:t>
            </a:r>
            <a:r>
              <a:rPr lang="en-US" dirty="0"/>
              <a:t>and pragmatic </a:t>
            </a:r>
            <a:r>
              <a:rPr lang="en-US" dirty="0" smtClean="0"/>
              <a:t>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83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ASP.NET Core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Performance</a:t>
            </a:r>
          </a:p>
          <a:p>
            <a:r>
              <a:rPr lang="en-US" sz="3200" dirty="0"/>
              <a:t>Cross-platform</a:t>
            </a:r>
          </a:p>
          <a:p>
            <a:r>
              <a:rPr lang="en-US" sz="3200" dirty="0"/>
              <a:t>Dependency injection</a:t>
            </a:r>
          </a:p>
          <a:p>
            <a:r>
              <a:rPr lang="en-US" sz="3200" dirty="0"/>
              <a:t>Middleware / action </a:t>
            </a:r>
            <a:r>
              <a:rPr lang="en-US" sz="3200" dirty="0" smtClean="0"/>
              <a:t>filters</a:t>
            </a:r>
            <a:endParaRPr lang="sr-Latn-BA" sz="3200" dirty="0" smtClean="0"/>
          </a:p>
          <a:p>
            <a:r>
              <a:rPr lang="sr-Latn-BA" sz="3200" dirty="0" smtClean="0"/>
              <a:t>Authorization</a:t>
            </a:r>
            <a:endParaRPr lang="en-US" sz="3200" dirty="0"/>
          </a:p>
          <a:p>
            <a:r>
              <a:rPr lang="en-US" sz="3200" dirty="0" smtClean="0"/>
              <a:t>Routing</a:t>
            </a:r>
            <a:endParaRPr lang="sr-Latn-BA" sz="3200" dirty="0" smtClean="0"/>
          </a:p>
          <a:p>
            <a:r>
              <a:rPr lang="en-US" sz="3200" dirty="0" smtClean="0"/>
              <a:t>Content </a:t>
            </a:r>
            <a:r>
              <a:rPr lang="en-US" sz="3200" dirty="0"/>
              <a:t>negotiation (JSON, XML,…)</a:t>
            </a:r>
          </a:p>
          <a:p>
            <a:r>
              <a:rPr lang="en-US" sz="3200" dirty="0" smtClean="0"/>
              <a:t>Configuration</a:t>
            </a:r>
            <a:endParaRPr lang="sr-Latn-BA" sz="3200" dirty="0" smtClean="0"/>
          </a:p>
          <a:p>
            <a:r>
              <a:rPr lang="en-US" sz="3200" dirty="0" smtClean="0"/>
              <a:t>Logging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7551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ASP.NET Core 2.1</a:t>
            </a:r>
            <a:r>
              <a:rPr lang="en-US" dirty="0" smtClean="0"/>
              <a:t> (Preview</a:t>
            </a:r>
            <a:r>
              <a:rPr lang="sr-Latn-BA" dirty="0" smtClean="0"/>
              <a:t> 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sr-Latn-BA" sz="2800" dirty="0" smtClean="0"/>
              <a:t>„</a:t>
            </a:r>
            <a:r>
              <a:rPr lang="en-US" sz="2800" dirty="0" smtClean="0"/>
              <a:t>Making </a:t>
            </a:r>
            <a:r>
              <a:rPr lang="en-US" sz="2800" dirty="0"/>
              <a:t>MVC into an </a:t>
            </a:r>
            <a:r>
              <a:rPr lang="en-US" sz="2800" dirty="0" smtClean="0"/>
              <a:t>opinionated</a:t>
            </a:r>
            <a:r>
              <a:rPr lang="en-US" sz="2800" dirty="0"/>
              <a:t>, forward-thinking, batteries included framework for HTTP </a:t>
            </a:r>
            <a:r>
              <a:rPr lang="en-US" sz="2800" dirty="0" smtClean="0"/>
              <a:t>APIs</a:t>
            </a:r>
            <a:r>
              <a:rPr lang="sr-Latn-BA" sz="2800" dirty="0" smtClean="0"/>
              <a:t>“</a:t>
            </a:r>
          </a:p>
          <a:p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blogs.msdn.microsoft.com/webdev/2018/04/12/asp-net-core-2-1-0-preview2-now-available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66248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Production-Ready?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508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smtClean="0">
                <a:latin typeface="Consolas" panose="020B0609020204030204" pitchFamily="49" charset="0"/>
              </a:rPr>
              <a:t>IActionResult</a:t>
            </a:r>
            <a:r>
              <a:rPr lang="en-US" sz="2400" dirty="0" smtClean="0"/>
              <a:t>, </a:t>
            </a:r>
            <a:r>
              <a:rPr lang="en-US" sz="2400" dirty="0" smtClean="0">
                <a:latin typeface="Consolas" panose="020B0609020204030204" pitchFamily="49" charset="0"/>
              </a:rPr>
              <a:t>ActionResult&lt;T&gt;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 smtClean="0"/>
              <a:t>View Models</a:t>
            </a:r>
          </a:p>
          <a:p>
            <a:r>
              <a:rPr lang="en-US" dirty="0" smtClean="0"/>
              <a:t>Model / input validation</a:t>
            </a:r>
          </a:p>
          <a:p>
            <a:r>
              <a:rPr lang="en-US" dirty="0" smtClean="0"/>
              <a:t>Exception handling</a:t>
            </a:r>
          </a:p>
          <a:p>
            <a:r>
              <a:rPr lang="en-US" dirty="0" smtClean="0"/>
              <a:t>Logging</a:t>
            </a:r>
          </a:p>
          <a:p>
            <a:r>
              <a:rPr lang="en-US" dirty="0" smtClean="0"/>
              <a:t>Paging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517572" y="1283894"/>
            <a:ext cx="414695" cy="306467"/>
          </a:xfrm>
          <a:prstGeom prst="roundRect">
            <a:avLst/>
          </a:prstGeom>
          <a:solidFill>
            <a:srgbClr val="00AEEF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517570" y="2438022"/>
            <a:ext cx="414695" cy="306467"/>
          </a:xfrm>
          <a:prstGeom prst="roundRect">
            <a:avLst/>
          </a:prstGeom>
          <a:solidFill>
            <a:srgbClr val="00AEEF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517571" y="2992441"/>
            <a:ext cx="414695" cy="306467"/>
          </a:xfrm>
          <a:prstGeom prst="roundRect">
            <a:avLst/>
          </a:prstGeom>
          <a:solidFill>
            <a:srgbClr val="00AEEF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sr-Latn-BA" sz="1200" b="1" dirty="0" smtClean="0">
                <a:solidFill>
                  <a:schemeClr val="bg1"/>
                </a:solidFill>
              </a:rPr>
              <a:t>2.1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121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2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1_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5.xml><?xml version="1.0" encoding="utf-8"?>
<a:theme xmlns:a="http://schemas.openxmlformats.org/drawingml/2006/main" name="1_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6.xml><?xml version="1.0" encoding="utf-8"?>
<a:theme xmlns:a="http://schemas.openxmlformats.org/drawingml/2006/main" name="1_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MS_WinDays18_PPT_Technology_template</Template>
  <TotalTime>3006</TotalTime>
  <Words>390</Words>
  <Application>Microsoft Office PowerPoint</Application>
  <PresentationFormat>Widescreen</PresentationFormat>
  <Paragraphs>107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WD TECHNOLOGY TEMPLATE</vt:lpstr>
      <vt:lpstr>WD BUSINESS TEMPLATE</vt:lpstr>
      <vt:lpstr>WD GENERIC TEMPLATE</vt:lpstr>
      <vt:lpstr>1_WD BUSINESS TEMPLATE</vt:lpstr>
      <vt:lpstr>1_WD TECHNOLOGY TEMPLATE</vt:lpstr>
      <vt:lpstr>1_WD GENERIC TEMPLATE</vt:lpstr>
      <vt:lpstr>PowerPoint Presentation</vt:lpstr>
      <vt:lpstr>Building  production-ready  APIs with  ASP.NET Core 2.1</vt:lpstr>
      <vt:lpstr>PowerPoint Presentation</vt:lpstr>
      <vt:lpstr>Introduction</vt:lpstr>
      <vt:lpstr>REST(ful)</vt:lpstr>
      <vt:lpstr>ASP.NET Core Benefits</vt:lpstr>
      <vt:lpstr>ASP.NET Core 2.1 (Preview 2)</vt:lpstr>
      <vt:lpstr>Production-Ready?</vt:lpstr>
      <vt:lpstr>Best practices</vt:lpstr>
      <vt:lpstr>Security</vt:lpstr>
      <vt:lpstr>Testing</vt:lpstr>
      <vt:lpstr>Documentation</vt:lpstr>
      <vt:lpstr>Demo 1</vt:lpstr>
      <vt:lpstr>Job done! Vacation time…</vt:lpstr>
      <vt:lpstr>Usage limiting</vt:lpstr>
      <vt:lpstr>Versioning</vt:lpstr>
      <vt:lpstr>Closing up</vt:lpstr>
      <vt:lpstr>Further reading</vt:lpstr>
      <vt:lpstr>Thank you! Questions?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production ready APIs</dc:title>
  <dc:creator>Miroslav Popovic</dc:creator>
  <cp:lastModifiedBy>Miroslav Popovic</cp:lastModifiedBy>
  <cp:revision>150</cp:revision>
  <cp:lastPrinted>2018-04-24T22:06:32Z</cp:lastPrinted>
  <dcterms:created xsi:type="dcterms:W3CDTF">2017-08-28T18:23:06Z</dcterms:created>
  <dcterms:modified xsi:type="dcterms:W3CDTF">2018-04-24T22:09:22Z</dcterms:modified>
</cp:coreProperties>
</file>